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7"/>
  </p:notesMasterIdLst>
  <p:handoutMasterIdLst>
    <p:handoutMasterId r:id="rId78"/>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3" r:id="rId43"/>
    <p:sldId id="407" r:id="rId44"/>
    <p:sldId id="384" r:id="rId45"/>
    <p:sldId id="385" r:id="rId46"/>
    <p:sldId id="391" r:id="rId47"/>
    <p:sldId id="409" r:id="rId48"/>
    <p:sldId id="400" r:id="rId49"/>
    <p:sldId id="397" r:id="rId50"/>
    <p:sldId id="424" r:id="rId51"/>
    <p:sldId id="367" r:id="rId52"/>
    <p:sldId id="369" r:id="rId53"/>
    <p:sldId id="370" r:id="rId54"/>
    <p:sldId id="414" r:id="rId55"/>
    <p:sldId id="371" r:id="rId56"/>
    <p:sldId id="372" r:id="rId57"/>
    <p:sldId id="416" r:id="rId58"/>
    <p:sldId id="425" r:id="rId59"/>
    <p:sldId id="386" r:id="rId60"/>
    <p:sldId id="432" r:id="rId61"/>
    <p:sldId id="398" r:id="rId62"/>
    <p:sldId id="389" r:id="rId63"/>
    <p:sldId id="390" r:id="rId64"/>
    <p:sldId id="401" r:id="rId65"/>
    <p:sldId id="431" r:id="rId66"/>
    <p:sldId id="402" r:id="rId67"/>
    <p:sldId id="387" r:id="rId68"/>
    <p:sldId id="392" r:id="rId69"/>
    <p:sldId id="412" r:id="rId70"/>
    <p:sldId id="331" r:id="rId71"/>
    <p:sldId id="394" r:id="rId72"/>
    <p:sldId id="395" r:id="rId73"/>
    <p:sldId id="396" r:id="rId74"/>
    <p:sldId id="355" r:id="rId75"/>
    <p:sldId id="382" r:id="rId76"/>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33" autoAdjust="0"/>
    <p:restoredTop sz="94667"/>
  </p:normalViewPr>
  <p:slideViewPr>
    <p:cSldViewPr snapToGrid="0">
      <p:cViewPr varScale="1">
        <p:scale>
          <a:sx n="76" d="100"/>
          <a:sy n="76" d="100"/>
        </p:scale>
        <p:origin x="979" y="43"/>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png>
</file>

<file path=ppt/media/image14.svg>
</file>

<file path=ppt/media/image15.jpeg>
</file>

<file path=ppt/media/image17.jpeg>
</file>

<file path=ppt/media/image18.jpeg>
</file>

<file path=ppt/media/image19.jpeg>
</file>

<file path=ppt/media/image2.jpeg>
</file>

<file path=ppt/media/image20.jpeg>
</file>

<file path=ppt/media/image21.png>
</file>

<file path=ppt/media/image3.jpeg>
</file>

<file path=ppt/media/image30.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5290150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70</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9795865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6509321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82699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14.svg"/></Relationships>
</file>

<file path=ppt/slides/_rels/slide4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72.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System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3366FF"/>
                </a:solidFill>
              </a:rPr>
              <a:t>kernel, </a:t>
            </a:r>
            <a:r>
              <a:rPr lang="en-US" altLang="ja-JP" dirty="0"/>
              <a:t>part of the operating system</a:t>
            </a:r>
          </a:p>
          <a:p>
            <a:r>
              <a:rPr lang="en-US" altLang="ja-JP" dirty="0"/>
              <a:t>Everything else is either</a:t>
            </a:r>
          </a:p>
          <a:p>
            <a:pPr lvl="1"/>
            <a:r>
              <a:rPr lang="en-US" altLang="ja-JP" dirty="0"/>
              <a:t>A </a:t>
            </a:r>
            <a:r>
              <a:rPr lang="en-US" altLang="ja-JP" b="1" dirty="0">
                <a:solidFill>
                  <a:srgbClr val="3366FF"/>
                </a:solidFill>
              </a:rPr>
              <a:t>system program </a:t>
            </a:r>
            <a:r>
              <a:rPr lang="en-US" altLang="ja-JP" dirty="0"/>
              <a:t>(ships with the operating system, but not part of the kernel) , or</a:t>
            </a:r>
          </a:p>
          <a:p>
            <a:pPr lvl="1"/>
            <a:r>
              <a:rPr lang="en-US" altLang="ja-JP" dirty="0"/>
              <a:t>An </a:t>
            </a:r>
            <a:r>
              <a:rPr lang="en-US" altLang="ja-JP" b="1" dirty="0">
                <a:solidFill>
                  <a:srgbClr val="3366FF"/>
                </a:solidFill>
              </a:rPr>
              <a:t>application program</a:t>
            </a:r>
            <a:r>
              <a:rPr lang="en-US" altLang="ja-JP" dirty="0"/>
              <a:t>, all programs not associated with the operating system</a:t>
            </a:r>
          </a:p>
          <a:p>
            <a:r>
              <a:rPr lang="en-US" altLang="en-US" dirty="0"/>
              <a:t>Today’s OSes for general purpose and mobile computing also include </a:t>
            </a:r>
            <a:r>
              <a:rPr lang="en-US" altLang="en-US" b="1" dirty="0">
                <a:solidFill>
                  <a:srgbClr val="3366FF"/>
                </a:solidFill>
              </a:rPr>
              <a:t>middleware</a:t>
            </a:r>
            <a:r>
              <a:rPr lang="en-US" altLang="en-US" dirty="0"/>
              <a:t> – a set of software frameworks that provide addition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143000" y="2888119"/>
            <a:ext cx="7696200" cy="1063396"/>
          </a:xfrm>
        </p:spPr>
        <p:txBody>
          <a:bodyPr/>
          <a:lstStyle/>
          <a:p>
            <a:pPr marL="457200" lvl="1" indent="0">
              <a:buNone/>
            </a:pPr>
            <a:r>
              <a:rPr lang="en-US" altLang="en-US" sz="2800" dirty="0"/>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a:t>Computer-system operation</a:t>
            </a:r>
          </a:p>
          <a:p>
            <a:pPr lvl="1"/>
            <a:r>
              <a:rPr lang="en-US" altLang="en-US"/>
              <a:t>One or more CPUs, device controllers connect through common </a:t>
            </a:r>
            <a:r>
              <a:rPr lang="en-US" altLang="en-US" b="1">
                <a:solidFill>
                  <a:srgbClr val="3366FF"/>
                </a:solidFill>
              </a:rPr>
              <a:t>bus</a:t>
            </a:r>
            <a:r>
              <a:rPr lang="en-US" altLang="en-US"/>
              <a:t> providing access to shared memory</a:t>
            </a:r>
          </a:p>
          <a:p>
            <a:pPr lvl="1"/>
            <a:r>
              <a:rPr lang="en-US" altLang="en-US"/>
              <a:t>Concurrent execution of CPUs and devices competing for memory cycles</a:t>
            </a:r>
          </a:p>
          <a:p>
            <a:pPr lvl="1"/>
            <a:endParaRPr lang="en-US" altLang="en-US"/>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3366FF"/>
                </a:solidFill>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3366FF"/>
                </a:solidFill>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3366FF"/>
                </a:solidFill>
              </a:rPr>
              <a:t>interrupt</a:t>
            </a:r>
            <a:r>
              <a:rPr lang="en-US" altLang="en-US" i="1" dirty="0"/>
              <a:t> </a:t>
            </a:r>
            <a:r>
              <a:rPr lang="en-US" altLang="en-US" b="1" dirty="0">
                <a:solidFill>
                  <a:srgbClr val="3366FF"/>
                </a:solidFill>
              </a:rPr>
              <a:t>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3366FF"/>
                </a:solidFill>
              </a:rPr>
              <a:t>trap</a:t>
            </a:r>
            <a:r>
              <a:rPr lang="en-US" altLang="en-US" dirty="0"/>
              <a:t> or </a:t>
            </a:r>
            <a:r>
              <a:rPr lang="en-US" altLang="en-US" b="1" dirty="0">
                <a:solidFill>
                  <a:srgbClr val="3366FF"/>
                </a:solidFill>
              </a:rPr>
              <a:t>exception</a:t>
            </a:r>
            <a:r>
              <a:rPr lang="en-US" altLang="en-US" dirty="0"/>
              <a:t> is a software-generated interrupt caused either by an error or a user request</a:t>
            </a:r>
            <a:endParaRPr lang="en-US" altLang="en-US" sz="800" dirty="0"/>
          </a:p>
          <a:p>
            <a:r>
              <a:rPr lang="en-US" altLang="en-US" dirty="0"/>
              <a:t>An operating system is </a:t>
            </a:r>
            <a:r>
              <a:rPr lang="en-US" altLang="en-US" b="1" dirty="0">
                <a:solidFill>
                  <a:srgbClr val="3366FF"/>
                </a:solidFill>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3366FF"/>
                </a:solidFill>
              </a:rPr>
              <a:t>System call </a:t>
            </a:r>
            <a:r>
              <a:rPr lang="en-US" altLang="en-US" dirty="0"/>
              <a:t>– request to the OS to allow user to wait for I/O completion</a:t>
            </a:r>
          </a:p>
          <a:p>
            <a:pPr lvl="1">
              <a:lnSpc>
                <a:spcPct val="90000"/>
              </a:lnSpc>
            </a:pPr>
            <a:r>
              <a:rPr lang="en-US" altLang="en-US" b="1" dirty="0">
                <a:solidFill>
                  <a:srgbClr val="3366FF"/>
                </a:solidFill>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3366FF"/>
                </a:solidFill>
              </a:rPr>
              <a:t>Bootstrap program</a:t>
            </a:r>
            <a:r>
              <a:rPr lang="en-US" altLang="en-US" dirty="0">
                <a:solidFill>
                  <a:srgbClr val="3366FF"/>
                </a:solidFill>
              </a:rPr>
              <a:t> </a:t>
            </a:r>
            <a:r>
              <a:rPr lang="en-US" altLang="en-US" dirty="0"/>
              <a:t>is loaded at power-up or reboot</a:t>
            </a:r>
          </a:p>
          <a:p>
            <a:pPr lvl="1"/>
            <a:r>
              <a:rPr lang="en-US" altLang="en-US" dirty="0"/>
              <a:t>Typically stored in ROM or EPROM, generally known as </a:t>
            </a:r>
            <a:r>
              <a:rPr lang="en-US" altLang="en-US" b="1" dirty="0">
                <a:solidFill>
                  <a:srgbClr val="3366FF"/>
                </a:solidFill>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2800" dirty="0"/>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sz="1600" b="1" dirty="0">
                <a:solidFill>
                  <a:srgbClr val="3366FF"/>
                </a:solidFill>
              </a:rPr>
              <a:t>Random</a:t>
            </a:r>
            <a:r>
              <a:rPr lang="en-US" altLang="en-US" sz="1600" dirty="0">
                <a:solidFill>
                  <a:srgbClr val="0000FF"/>
                </a:solidFill>
              </a:rPr>
              <a:t> </a:t>
            </a:r>
            <a:r>
              <a:rPr lang="en-US" altLang="en-US" sz="1600" b="1" dirty="0">
                <a:solidFill>
                  <a:srgbClr val="3366FF"/>
                </a:solidFill>
              </a:rPr>
              <a:t>access</a:t>
            </a:r>
          </a:p>
          <a:p>
            <a:pPr lvl="1"/>
            <a:r>
              <a:rPr lang="en-US" altLang="en-US" sz="1600" dirty="0"/>
              <a:t>Typically </a:t>
            </a:r>
            <a:r>
              <a:rPr lang="en-US" altLang="en-US" sz="1600" b="1" dirty="0">
                <a:solidFill>
                  <a:srgbClr val="3366FF"/>
                </a:solidFill>
              </a:rPr>
              <a:t>volatile</a:t>
            </a:r>
          </a:p>
          <a:p>
            <a:pPr lvl="1"/>
            <a:r>
              <a:rPr lang="en-US" altLang="en-US" dirty="0"/>
              <a:t>Typically</a:t>
            </a:r>
            <a:r>
              <a:rPr lang="en-US" altLang="en-US" sz="1600" b="1" dirty="0">
                <a:solidFill>
                  <a:srgbClr val="3366FF"/>
                </a:solidFill>
              </a:rPr>
              <a:t> random-access memory </a:t>
            </a:r>
            <a:r>
              <a:rPr lang="en-US" altLang="en-US" dirty="0"/>
              <a:t>in the form of </a:t>
            </a:r>
            <a:r>
              <a:rPr lang="en-US" altLang="en-US" sz="1600" b="1" dirty="0">
                <a:solidFill>
                  <a:srgbClr val="3366FF"/>
                </a:solidFill>
              </a:rPr>
              <a:t>Dynamic Random-access Memory (DRAM)</a:t>
            </a:r>
          </a:p>
          <a:p>
            <a:r>
              <a:rPr lang="en-US" altLang="en-US" sz="1700" dirty="0"/>
              <a:t>Secondary storage – extension of main memory that provides large </a:t>
            </a:r>
            <a:r>
              <a:rPr lang="en-US" altLang="en-US" sz="1700" b="1" dirty="0">
                <a:solidFill>
                  <a:srgbClr val="3366FF"/>
                </a:solidFill>
              </a:rPr>
              <a:t>nonvolatile</a:t>
            </a:r>
            <a:r>
              <a:rPr lang="en-US" altLang="en-US" sz="1700" dirty="0">
                <a:solidFill>
                  <a:srgbClr val="0000FF"/>
                </a:solidFill>
              </a:rPr>
              <a:t>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sz="1700" b="1" dirty="0">
                <a:solidFill>
                  <a:srgbClr val="3366FF"/>
                </a:solidFill>
              </a:rPr>
              <a:t>Hard Disk Drives </a:t>
            </a:r>
            <a:r>
              <a:rPr lang="en-US" altLang="en-US" sz="1700" dirty="0"/>
              <a:t>(</a:t>
            </a:r>
            <a:r>
              <a:rPr lang="en-US" altLang="en-US" sz="1700" b="1" dirty="0">
                <a:solidFill>
                  <a:srgbClr val="3366FF"/>
                </a:solidFill>
              </a:rPr>
              <a:t>HDD</a:t>
            </a:r>
            <a:r>
              <a:rPr lang="en-US" altLang="en-US" sz="1700" dirty="0"/>
              <a:t>) – rigid metal or glass platters covered with magnetic recording material </a:t>
            </a:r>
          </a:p>
          <a:p>
            <a:pPr lvl="1"/>
            <a:r>
              <a:rPr lang="en-US" altLang="en-US" sz="1600" dirty="0"/>
              <a:t>Disk surface is logically divided into </a:t>
            </a:r>
            <a:r>
              <a:rPr lang="en-US" altLang="en-US" sz="1600" b="1" dirty="0">
                <a:solidFill>
                  <a:srgbClr val="3366FF"/>
                </a:solidFill>
              </a:rPr>
              <a:t>tracks</a:t>
            </a:r>
            <a:r>
              <a:rPr lang="en-US" altLang="en-US" sz="1600" dirty="0"/>
              <a:t>, which are subdivided into </a:t>
            </a:r>
            <a:r>
              <a:rPr lang="en-US" altLang="en-US" sz="1600" b="1" dirty="0">
                <a:solidFill>
                  <a:srgbClr val="3366FF"/>
                </a:solidFill>
              </a:rPr>
              <a:t>sectors</a:t>
            </a:r>
          </a:p>
          <a:p>
            <a:pPr lvl="1"/>
            <a:r>
              <a:rPr lang="en-US" altLang="en-US" sz="1600" dirty="0"/>
              <a:t>The </a:t>
            </a:r>
            <a:r>
              <a:rPr lang="en-US" altLang="en-US" sz="1600" b="1" dirty="0">
                <a:solidFill>
                  <a:srgbClr val="3366FF"/>
                </a:solidFill>
              </a:rPr>
              <a:t>disk controller </a:t>
            </a:r>
            <a:r>
              <a:rPr lang="en-US" altLang="en-US" sz="1600" dirty="0"/>
              <a:t>determines the logical interaction between the device and the computer </a:t>
            </a:r>
          </a:p>
          <a:p>
            <a:r>
              <a:rPr lang="en-US" altLang="en-US" sz="1700" b="1" dirty="0">
                <a:solidFill>
                  <a:srgbClr val="3366FF"/>
                </a:solidFill>
              </a:rPr>
              <a:t>Non-volatile memory (NVM)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760413"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600" b="1" dirty="0">
                <a:solidFill>
                  <a:srgbClr val="3366FF"/>
                </a:solidFill>
                <a:latin typeface="+mn-lt"/>
              </a:rPr>
              <a:t>bit</a:t>
            </a:r>
            <a:r>
              <a:rPr lang="en-US" sz="1400" dirty="0"/>
              <a:t> .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600" b="1" dirty="0">
                <a:solidFill>
                  <a:srgbClr val="3366FF"/>
                </a:solidFill>
                <a:latin typeface="+mn-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600" b="1" dirty="0">
                <a:solidFill>
                  <a:srgbClr val="3366FF"/>
                </a:solidFill>
                <a:latin typeface="+mn-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600" b="1" dirty="0">
                <a:solidFill>
                  <a:srgbClr val="3366FF"/>
                </a:solidFill>
                <a:latin typeface="+mn-lt"/>
              </a:rPr>
              <a:t>kilobyte</a:t>
            </a:r>
            <a:r>
              <a:rPr lang="en-US" sz="1400" dirty="0"/>
              <a:t> , or</a:t>
            </a:r>
          </a:p>
          <a:p>
            <a:pPr>
              <a:defRPr/>
            </a:pPr>
            <a:r>
              <a:rPr lang="en-US" sz="1400" dirty="0"/>
              <a:t>KB , is 1,024 bytes; a </a:t>
            </a:r>
            <a:r>
              <a:rPr kumimoji="1" lang="en-US" sz="1600" b="1" dirty="0">
                <a:solidFill>
                  <a:srgbClr val="3366FF"/>
                </a:solidFill>
                <a:latin typeface="+mn-lt"/>
              </a:rPr>
              <a:t>megabyte</a:t>
            </a:r>
            <a:r>
              <a:rPr lang="en-US" sz="1400" dirty="0"/>
              <a:t> , or </a:t>
            </a:r>
            <a:r>
              <a:rPr kumimoji="1" lang="en-US" sz="1600" b="1" dirty="0">
                <a:solidFill>
                  <a:srgbClr val="3366FF"/>
                </a:solidFill>
                <a:latin typeface="+mn-lt"/>
              </a:rPr>
              <a:t>MB</a:t>
            </a:r>
            <a:r>
              <a:rPr lang="en-US" sz="1400" dirty="0"/>
              <a:t> , is 1,024</a:t>
            </a:r>
            <a:r>
              <a:rPr lang="en-US" sz="1400" baseline="30000" dirty="0"/>
              <a:t>2</a:t>
            </a:r>
            <a:r>
              <a:rPr lang="en-US" sz="1400" dirty="0"/>
              <a:t>  bytes; a </a:t>
            </a:r>
            <a:r>
              <a:rPr kumimoji="1" lang="en-US" sz="1600" b="1" dirty="0">
                <a:solidFill>
                  <a:srgbClr val="3366FF"/>
                </a:solidFill>
                <a:latin typeface="+mn-lt"/>
              </a:rPr>
              <a:t>gigabyte</a:t>
            </a:r>
            <a:r>
              <a:rPr lang="en-US" sz="1400" dirty="0"/>
              <a:t> , or GB , is</a:t>
            </a:r>
          </a:p>
          <a:p>
            <a:pPr>
              <a:defRPr/>
            </a:pPr>
            <a:r>
              <a:rPr lang="en-US" sz="1400" dirty="0"/>
              <a:t>1,024</a:t>
            </a:r>
            <a:r>
              <a:rPr lang="en-US" sz="1400" baseline="30000" dirty="0"/>
              <a:t>3</a:t>
            </a:r>
            <a:r>
              <a:rPr lang="en-US" sz="1400" dirty="0"/>
              <a:t>  bytes; a </a:t>
            </a:r>
            <a:r>
              <a:rPr kumimoji="1" lang="en-US" sz="1600" b="1" dirty="0">
                <a:solidFill>
                  <a:srgbClr val="3366FF"/>
                </a:solidFill>
                <a:latin typeface="+mn-lt"/>
              </a:rPr>
              <a:t>terabyte</a:t>
            </a:r>
            <a:r>
              <a:rPr lang="en-US" sz="1400" dirty="0"/>
              <a:t> , or </a:t>
            </a:r>
            <a:r>
              <a:rPr kumimoji="1" lang="en-US" sz="1600" b="1" dirty="0">
                <a:solidFill>
                  <a:srgbClr val="3366FF"/>
                </a:solidFill>
                <a:latin typeface="+mn-lt"/>
              </a:rPr>
              <a:t>TB</a:t>
            </a:r>
            <a:r>
              <a:rPr lang="en-US" sz="1400" dirty="0"/>
              <a:t> , is 1,024</a:t>
            </a:r>
            <a:r>
              <a:rPr lang="en-US" sz="1400" baseline="30000" dirty="0"/>
              <a:t>4</a:t>
            </a:r>
            <a:r>
              <a:rPr lang="en-US" sz="1400" dirty="0"/>
              <a:t>  bytes; and a </a:t>
            </a:r>
            <a:r>
              <a:rPr kumimoji="1" lang="en-US" sz="1600" b="1" dirty="0">
                <a:solidFill>
                  <a:srgbClr val="3366FF"/>
                </a:solidFill>
                <a:latin typeface="+mn-lt"/>
              </a:rPr>
              <a:t>petabyte</a:t>
            </a:r>
            <a:r>
              <a:rPr lang="en-US" sz="1400" dirty="0"/>
              <a:t> , or </a:t>
            </a:r>
            <a:r>
              <a:rPr kumimoji="1" lang="en-US" sz="1600" b="1" dirty="0">
                <a:solidFill>
                  <a:srgbClr val="3366FF"/>
                </a:solidFill>
                <a:latin typeface="+mn-lt"/>
              </a:rPr>
              <a:t>PB</a:t>
            </a:r>
            <a:r>
              <a:rPr lang="en-US" sz="1400" dirty="0"/>
              <a:t> ,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3366FF"/>
                </a:solidFill>
              </a:rPr>
              <a:t>Caching</a:t>
            </a:r>
            <a:r>
              <a:rPr lang="en-US" altLang="en-US" dirty="0"/>
              <a:t> – copying information into faster storage system; main memory can be viewed as a cache for secondary storage</a:t>
            </a:r>
          </a:p>
          <a:p>
            <a:r>
              <a:rPr lang="en-US" altLang="en-US" b="1" dirty="0">
                <a:solidFill>
                  <a:srgbClr val="3366FF"/>
                </a:solidFill>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a:t>Bootstrap program – simple code to initialize the system, load the kernel</a:t>
            </a:r>
          </a:p>
          <a:p>
            <a:pPr>
              <a:lnSpc>
                <a:spcPct val="90000"/>
              </a:lnSpc>
            </a:pPr>
            <a:r>
              <a:rPr lang="en-US" altLang="en-US"/>
              <a:t>Kernel loads</a:t>
            </a:r>
          </a:p>
          <a:p>
            <a:pPr>
              <a:lnSpc>
                <a:spcPct val="90000"/>
              </a:lnSpc>
            </a:pPr>
            <a:r>
              <a:rPr lang="en-US" altLang="en-US"/>
              <a:t>Starts </a:t>
            </a:r>
            <a:r>
              <a:rPr lang="en-US" altLang="en-US" b="1">
                <a:solidFill>
                  <a:srgbClr val="3366FF"/>
                </a:solidFill>
              </a:rPr>
              <a:t>system daemons </a:t>
            </a:r>
            <a:r>
              <a:rPr lang="en-US" altLang="en-US"/>
              <a:t>(services provided outside of the kernel)</a:t>
            </a:r>
          </a:p>
          <a:p>
            <a:pPr>
              <a:lnSpc>
                <a:spcPct val="90000"/>
              </a:lnSpc>
            </a:pPr>
            <a:r>
              <a:rPr lang="en-US" altLang="en-US"/>
              <a:t>Kernel</a:t>
            </a:r>
            <a:r>
              <a:rPr lang="en-US" altLang="en-US" b="1">
                <a:solidFill>
                  <a:srgbClr val="3366FF"/>
                </a:solidFill>
              </a:rPr>
              <a:t> interrupt driven </a:t>
            </a:r>
            <a:r>
              <a:rPr lang="en-US" altLang="en-US"/>
              <a:t>(hardware and software)</a:t>
            </a:r>
          </a:p>
          <a:p>
            <a:pPr lvl="1">
              <a:lnSpc>
                <a:spcPct val="90000"/>
              </a:lnSpc>
            </a:pPr>
            <a:r>
              <a:rPr lang="en-US" altLang="en-US"/>
              <a:t>Hardware interrupt by one of the devices </a:t>
            </a:r>
          </a:p>
          <a:p>
            <a:pPr lvl="1">
              <a:lnSpc>
                <a:spcPct val="90000"/>
              </a:lnSpc>
            </a:pPr>
            <a:r>
              <a:rPr lang="en-US" altLang="en-US"/>
              <a:t>Software interrupt (</a:t>
            </a:r>
            <a:r>
              <a:rPr lang="en-US" altLang="en-US" b="1">
                <a:solidFill>
                  <a:srgbClr val="3366FF"/>
                </a:solidFill>
              </a:rPr>
              <a:t>exception </a:t>
            </a:r>
            <a:r>
              <a:rPr lang="en-US" altLang="en-US"/>
              <a:t>or </a:t>
            </a:r>
            <a:r>
              <a:rPr lang="en-US" altLang="en-US" b="1">
                <a:solidFill>
                  <a:srgbClr val="3366FF"/>
                </a:solidFill>
              </a:rPr>
              <a:t>trap):</a:t>
            </a:r>
          </a:p>
          <a:p>
            <a:pPr lvl="2">
              <a:lnSpc>
                <a:spcPct val="90000"/>
              </a:lnSpc>
            </a:pPr>
            <a:r>
              <a:rPr lang="en-US" altLang="en-US"/>
              <a:t>Software error (e.g., division by zero)</a:t>
            </a:r>
            <a:endParaRPr lang="en-US" altLang="en-US" b="1">
              <a:solidFill>
                <a:srgbClr val="3366FF"/>
              </a:solidFill>
            </a:endParaRPr>
          </a:p>
          <a:p>
            <a:pPr lvl="2">
              <a:lnSpc>
                <a:spcPct val="90000"/>
              </a:lnSpc>
            </a:pPr>
            <a:r>
              <a:rPr lang="en-US" altLang="en-US"/>
              <a:t>Request for operating system service – </a:t>
            </a:r>
            <a:r>
              <a:rPr lang="en-US" altLang="en-US" b="1">
                <a:solidFill>
                  <a:srgbClr val="3366FF"/>
                </a:solidFill>
              </a:rPr>
              <a:t>system call</a:t>
            </a:r>
          </a:p>
          <a:p>
            <a:pPr lvl="2">
              <a:lnSpc>
                <a:spcPct val="90000"/>
              </a:lnSpc>
            </a:pPr>
            <a:r>
              <a:rPr lang="en-US" altLang="en-US"/>
              <a:t>Other process problems include infinite loop, processes modifying each other or the operating system</a:t>
            </a:r>
          </a:p>
          <a:p>
            <a:pPr lvl="1">
              <a:lnSpc>
                <a:spcPct val="90000"/>
              </a:lnSpc>
            </a:pPr>
            <a:endParaRPr lang="en-US"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3366FF"/>
                </a:solidFill>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7342222" cy="5073406"/>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3366FF"/>
                </a:solidFill>
              </a:rPr>
              <a:t>interactive</a:t>
            </a:r>
            <a:r>
              <a:rPr lang="en-US" altLang="en-US" sz="1600" dirty="0"/>
              <a:t> computing</a:t>
            </a:r>
          </a:p>
          <a:p>
            <a:pPr lvl="1">
              <a:lnSpc>
                <a:spcPct val="90000"/>
              </a:lnSpc>
            </a:pPr>
            <a:r>
              <a:rPr lang="en-US" altLang="en-US" b="1" dirty="0">
                <a:solidFill>
                  <a:srgbClr val="3366FF"/>
                </a:solidFill>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a:t>
            </a:r>
            <a:r>
              <a:rPr lang="en-US" altLang="en-US" b="1" dirty="0">
                <a:solidFill>
                  <a:srgbClr val="3366FF"/>
                </a:solidFill>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3366FF"/>
                </a:solidFill>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3366FF"/>
                </a:solidFill>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3366FF"/>
                </a:solidFill>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3366FF"/>
                </a:solidFill>
              </a:rPr>
              <a:t>Dual-mode </a:t>
            </a:r>
            <a:r>
              <a:rPr lang="en-US" altLang="en-US" dirty="0"/>
              <a:t>operation allows OS to protect itself and other system components</a:t>
            </a:r>
          </a:p>
          <a:p>
            <a:pPr lvl="1">
              <a:lnSpc>
                <a:spcPct val="90000"/>
              </a:lnSpc>
            </a:pPr>
            <a:r>
              <a:rPr lang="en-US" altLang="en-US" b="1" dirty="0">
                <a:solidFill>
                  <a:srgbClr val="3366FF"/>
                </a:solidFill>
              </a:rPr>
              <a:t>User mode </a:t>
            </a:r>
            <a:r>
              <a:rPr lang="en-US" altLang="en-US" dirty="0"/>
              <a:t>and </a:t>
            </a:r>
            <a:r>
              <a:rPr lang="en-US" altLang="en-US" b="1" dirty="0">
                <a:solidFill>
                  <a:srgbClr val="3366FF"/>
                </a:solidFill>
              </a:rPr>
              <a:t>kernel mode </a:t>
            </a:r>
          </a:p>
          <a:p>
            <a:pPr>
              <a:lnSpc>
                <a:spcPct val="90000"/>
              </a:lnSpc>
            </a:pPr>
            <a:r>
              <a:rPr lang="en-US" altLang="en-US" b="1" dirty="0">
                <a:solidFill>
                  <a:srgbClr val="3366FF"/>
                </a:solidFill>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panose="05000000000000000000" pitchFamily="2" charset="2"/>
              </a:rPr>
              <a:t> mode bit is “user”</a:t>
            </a:r>
          </a:p>
          <a:p>
            <a:pPr lvl="1">
              <a:lnSpc>
                <a:spcPct val="90000"/>
              </a:lnSpc>
            </a:pPr>
            <a:r>
              <a:rPr lang="en-US" altLang="en-US" dirty="0"/>
              <a:t>When kernel code is executing  </a:t>
            </a:r>
            <a:r>
              <a:rPr lang="en-US" altLang="en-US" dirty="0">
                <a:sym typeface="Wingdings" panose="05000000000000000000" pitchFamily="2" charset="2"/>
              </a:rPr>
              <a:t> 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3366FF"/>
                </a:solidFill>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3366FF"/>
                </a:solidFill>
              </a:rPr>
              <a:t>program counter</a:t>
            </a:r>
            <a:r>
              <a:rPr lang="en-US" altLang="en-US" sz="2000" b="1" dirty="0">
                <a:solidFill>
                  <a:srgbClr val="3366FF"/>
                </a:solidFill>
              </a:rPr>
              <a:t>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a:t>OS provides uniform, logical view of information storage</a:t>
            </a:r>
          </a:p>
          <a:p>
            <a:pPr lvl="1">
              <a:lnSpc>
                <a:spcPct val="90000"/>
              </a:lnSpc>
            </a:pPr>
            <a:r>
              <a:rPr lang="en-US" altLang="en-US"/>
              <a:t>Abstracts physical properties to logical storage unit  - </a:t>
            </a:r>
            <a:r>
              <a:rPr lang="en-US" altLang="en-US" b="1">
                <a:solidFill>
                  <a:srgbClr val="3366FF"/>
                </a:solidFill>
              </a:rPr>
              <a:t>file</a:t>
            </a:r>
          </a:p>
          <a:p>
            <a:pPr lvl="1">
              <a:lnSpc>
                <a:spcPct val="90000"/>
              </a:lnSpc>
            </a:pPr>
            <a:r>
              <a:rPr lang="en-US" altLang="en-US"/>
              <a:t>Each medium is controlled by device (i.e., disk drive, tape drive)</a:t>
            </a:r>
          </a:p>
          <a:p>
            <a:pPr lvl="2">
              <a:lnSpc>
                <a:spcPct val="90000"/>
              </a:lnSpc>
            </a:pPr>
            <a:r>
              <a:rPr lang="en-US" altLang="en-US"/>
              <a:t>Varying properties include access speed, capacity, data-transfer rate, access method (sequential or random)</a:t>
            </a:r>
          </a:p>
          <a:p>
            <a:pPr lvl="2">
              <a:lnSpc>
                <a:spcPct val="90000"/>
              </a:lnSpc>
            </a:pPr>
            <a:endParaRPr lang="en-US" altLang="en-US" sz="800"/>
          </a:p>
          <a:p>
            <a:pPr>
              <a:lnSpc>
                <a:spcPct val="90000"/>
              </a:lnSpc>
            </a:pPr>
            <a:r>
              <a:rPr lang="en-US" altLang="en-US"/>
              <a:t>File-System management</a:t>
            </a:r>
          </a:p>
          <a:p>
            <a:pPr lvl="1">
              <a:lnSpc>
                <a:spcPct val="90000"/>
              </a:lnSpc>
            </a:pPr>
            <a:r>
              <a:rPr lang="en-US" altLang="en-US"/>
              <a:t>Files usually organized into directories</a:t>
            </a:r>
          </a:p>
          <a:p>
            <a:pPr lvl="1">
              <a:lnSpc>
                <a:spcPct val="90000"/>
              </a:lnSpc>
            </a:pPr>
            <a:r>
              <a:rPr lang="en-US" altLang="en-US"/>
              <a:t>Access control on most systems to determine who can access what</a:t>
            </a:r>
          </a:p>
          <a:p>
            <a:pPr lvl="1">
              <a:lnSpc>
                <a:spcPct val="90000"/>
              </a:lnSpc>
            </a:pPr>
            <a:r>
              <a:rPr lang="en-US" altLang="en-US"/>
              <a:t>OS activities include</a:t>
            </a:r>
          </a:p>
          <a:p>
            <a:pPr lvl="2">
              <a:lnSpc>
                <a:spcPct val="90000"/>
              </a:lnSpc>
            </a:pPr>
            <a:r>
              <a:rPr lang="en-US" altLang="en-US"/>
              <a:t>Creating and deleting files and directories</a:t>
            </a:r>
          </a:p>
          <a:p>
            <a:pPr lvl="2">
              <a:lnSpc>
                <a:spcPct val="90000"/>
              </a:lnSpc>
            </a:pPr>
            <a:r>
              <a:rPr lang="en-US" altLang="en-US"/>
              <a:t>Primitives to manipulate files and directories</a:t>
            </a:r>
          </a:p>
          <a:p>
            <a:pPr lvl="2">
              <a:lnSpc>
                <a:spcPct val="90000"/>
              </a:lnSpc>
            </a:pPr>
            <a:r>
              <a:rPr lang="en-US" altLang="en-US"/>
              <a:t>Mapping files onto secondary storage</a:t>
            </a:r>
          </a:p>
          <a:p>
            <a:pPr lvl="2">
              <a:lnSpc>
                <a:spcPct val="90000"/>
              </a:lnSpc>
            </a:pPr>
            <a:r>
              <a:rPr lang="en-US" altLang="en-US"/>
              <a:t>Backup files onto stable (non-volatile) storage media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
        <p:nvSpPr>
          <p:cNvPr id="2" name="Rectangle 1">
            <a:extLst>
              <a:ext uri="{FF2B5EF4-FFF2-40B4-BE49-F238E27FC236}">
                <a16:creationId xmlns:a16="http://schemas.microsoft.com/office/drawing/2014/main" id="{977C14CB-1568-4E68-AD75-77643CE97F65}"/>
              </a:ext>
            </a:extLst>
          </p:cNvPr>
          <p:cNvSpPr/>
          <p:nvPr/>
        </p:nvSpPr>
        <p:spPr>
          <a:xfrm>
            <a:off x="3983537" y="3244334"/>
            <a:ext cx="1176925" cy="369332"/>
          </a:xfrm>
          <a:prstGeom prst="rect">
            <a:avLst/>
          </a:prstGeom>
        </p:spPr>
        <p:txBody>
          <a:bodyPr wrap="none">
            <a:spAutoFit/>
          </a:bodyPr>
          <a:lstStyle/>
          <a:p>
            <a:r>
              <a:rPr lang="en-US" dirty="0"/>
              <a:t>Judi!123</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4" name="Graphic 3">
            <a:extLst>
              <a:ext uri="{FF2B5EF4-FFF2-40B4-BE49-F238E27FC236}">
                <a16:creationId xmlns:a16="http://schemas.microsoft.com/office/drawing/2014/main" id="{601059D1-767D-433B-9423-93A10881BDA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25559" y="1233488"/>
            <a:ext cx="7572759" cy="3167690"/>
          </a:xfrm>
          <a:prstGeom prst="rect">
            <a:avLst/>
          </a:prstGeom>
        </p:spPr>
      </p:pic>
    </p:spTree>
    <p:extLst>
      <p:ext uri="{BB962C8B-B14F-4D97-AF65-F5344CB8AC3E}">
        <p14:creationId xmlns:p14="http://schemas.microsoft.com/office/powerpoint/2010/main" val="22458504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3366FF"/>
                </a:solidFill>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a:solidFill>
                  <a:srgbClr val="3366FF"/>
                </a:solidFill>
              </a:rPr>
              <a:t>Protection </a:t>
            </a:r>
            <a:r>
              <a:rPr lang="en-US" altLang="en-US"/>
              <a:t>– any mechanism for controlling access of processes or users to resources defined by the OS</a:t>
            </a:r>
            <a:endParaRPr lang="en-US" altLang="en-US" sz="800"/>
          </a:p>
          <a:p>
            <a:pPr>
              <a:lnSpc>
                <a:spcPct val="90000"/>
              </a:lnSpc>
            </a:pPr>
            <a:r>
              <a:rPr lang="en-US" altLang="en-US" b="1">
                <a:solidFill>
                  <a:srgbClr val="3366FF"/>
                </a:solidFill>
              </a:rPr>
              <a:t>Security </a:t>
            </a:r>
            <a:r>
              <a:rPr lang="en-US" altLang="en-US"/>
              <a:t>– defense of the system against internal and external attacks</a:t>
            </a:r>
          </a:p>
          <a:p>
            <a:pPr lvl="1">
              <a:lnSpc>
                <a:spcPct val="90000"/>
              </a:lnSpc>
            </a:pPr>
            <a:r>
              <a:rPr lang="en-US" altLang="en-US"/>
              <a:t>Huge range, including denial-of-service, worms, viruses, identity theft, theft of service</a:t>
            </a:r>
            <a:endParaRPr lang="en-US" altLang="en-US" sz="800"/>
          </a:p>
          <a:p>
            <a:pPr>
              <a:lnSpc>
                <a:spcPct val="90000"/>
              </a:lnSpc>
            </a:pPr>
            <a:r>
              <a:rPr lang="en-US" altLang="en-US"/>
              <a:t>Systems generally first distinguish among users, to determine who can do what</a:t>
            </a:r>
          </a:p>
          <a:p>
            <a:pPr lvl="1">
              <a:lnSpc>
                <a:spcPct val="90000"/>
              </a:lnSpc>
            </a:pPr>
            <a:r>
              <a:rPr lang="en-US" altLang="en-US"/>
              <a:t>User identities (</a:t>
            </a:r>
            <a:r>
              <a:rPr lang="en-US" altLang="en-US" b="1">
                <a:solidFill>
                  <a:srgbClr val="3366FF"/>
                </a:solidFill>
              </a:rPr>
              <a:t>user IDs</a:t>
            </a:r>
            <a:r>
              <a:rPr lang="en-US" altLang="en-US"/>
              <a:t>, security IDs) include name and associated number, one per user</a:t>
            </a:r>
          </a:p>
          <a:p>
            <a:pPr lvl="1">
              <a:lnSpc>
                <a:spcPct val="90000"/>
              </a:lnSpc>
            </a:pPr>
            <a:r>
              <a:rPr lang="en-US" altLang="en-US"/>
              <a:t>User ID then associated with all files, processes of that user to determine access control</a:t>
            </a:r>
          </a:p>
          <a:p>
            <a:pPr lvl="1">
              <a:lnSpc>
                <a:spcPct val="90000"/>
              </a:lnSpc>
            </a:pPr>
            <a:r>
              <a:rPr lang="en-US" altLang="en-US"/>
              <a:t>Group identifier (</a:t>
            </a:r>
            <a:r>
              <a:rPr lang="en-US" altLang="en-US" b="1">
                <a:solidFill>
                  <a:srgbClr val="3366FF"/>
                </a:solidFill>
              </a:rPr>
              <a:t>group ID</a:t>
            </a:r>
            <a:r>
              <a:rPr lang="en-US" altLang="en-US"/>
              <a:t>) allows set of users to be defined and controls managed, then also associated with each process, file</a:t>
            </a:r>
          </a:p>
          <a:p>
            <a:pPr lvl="1">
              <a:lnSpc>
                <a:spcPct val="90000"/>
              </a:lnSpc>
            </a:pPr>
            <a:r>
              <a:rPr lang="en-US" altLang="en-US" b="1">
                <a:solidFill>
                  <a:srgbClr val="3366FF"/>
                </a:solidFill>
              </a:rPr>
              <a:t>Privilege escalation </a:t>
            </a:r>
            <a:r>
              <a:rPr lang="en-US" altLang="en-US"/>
              <a:t>allows user to change to effective ID with more rights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a:t>Allows operating systems to run applications within other OSes</a:t>
            </a:r>
          </a:p>
          <a:p>
            <a:pPr lvl="1"/>
            <a:r>
              <a:rPr lang="en-US" altLang="en-US"/>
              <a:t>Vast and growing industry</a:t>
            </a:r>
            <a:endParaRPr lang="en-US" altLang="en-US" sz="800"/>
          </a:p>
          <a:p>
            <a:r>
              <a:rPr lang="en-US" altLang="en-US" b="1">
                <a:solidFill>
                  <a:srgbClr val="3366FF"/>
                </a:solidFill>
              </a:rPr>
              <a:t>Emulation</a:t>
            </a:r>
            <a:r>
              <a:rPr lang="en-US" altLang="en-US"/>
              <a:t> used when source CPU type different from target type (i.e. PowerPC to Intel x86)</a:t>
            </a:r>
          </a:p>
          <a:p>
            <a:pPr lvl="1"/>
            <a:r>
              <a:rPr lang="en-US" altLang="en-US"/>
              <a:t>Generally slowest method</a:t>
            </a:r>
          </a:p>
          <a:p>
            <a:pPr lvl="1"/>
            <a:r>
              <a:rPr lang="en-US" altLang="en-US"/>
              <a:t>When computer language not compiled to native code – </a:t>
            </a:r>
            <a:r>
              <a:rPr lang="en-US" altLang="en-US" b="1">
                <a:solidFill>
                  <a:srgbClr val="3366FF"/>
                </a:solidFill>
              </a:rPr>
              <a:t>Interpretation</a:t>
            </a:r>
          </a:p>
          <a:p>
            <a:r>
              <a:rPr lang="en-US" altLang="en-US" b="1">
                <a:solidFill>
                  <a:srgbClr val="3366FF"/>
                </a:solidFill>
              </a:rPr>
              <a:t>Virtualization</a:t>
            </a:r>
            <a:r>
              <a:rPr lang="en-US" altLang="en-US"/>
              <a:t> – OS natively compiled for CPU, running </a:t>
            </a:r>
            <a:r>
              <a:rPr lang="en-US" altLang="en-US" b="1">
                <a:solidFill>
                  <a:srgbClr val="3366FF"/>
                </a:solidFill>
              </a:rPr>
              <a:t>guest</a:t>
            </a:r>
            <a:r>
              <a:rPr lang="en-US" altLang="en-US"/>
              <a:t> OSes  also natively compiled </a:t>
            </a:r>
          </a:p>
          <a:p>
            <a:pPr lvl="1"/>
            <a:r>
              <a:rPr lang="en-US" altLang="en-US"/>
              <a:t>Consider VMware running WinXP guests, each running applications, all on native WinXP </a:t>
            </a:r>
            <a:r>
              <a:rPr lang="en-US" altLang="en-US" b="1">
                <a:solidFill>
                  <a:srgbClr val="3366FF"/>
                </a:solidFill>
              </a:rPr>
              <a:t>host</a:t>
            </a:r>
            <a:r>
              <a:rPr lang="en-US" altLang="en-US"/>
              <a:t> OS</a:t>
            </a:r>
          </a:p>
          <a:p>
            <a:pPr lvl="1"/>
            <a:r>
              <a:rPr lang="en-US" altLang="en-US" b="1">
                <a:solidFill>
                  <a:srgbClr val="3366FF"/>
                </a:solidFill>
              </a:rPr>
              <a:t>VMM</a:t>
            </a:r>
            <a:r>
              <a:rPr lang="en-US" altLang="en-US"/>
              <a:t> (virtual machine Manager) provides virtualization services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a:t>Distributed computiing</a:t>
            </a:r>
          </a:p>
          <a:p>
            <a:pPr lvl="1"/>
            <a:r>
              <a:rPr lang="en-US" altLang="en-US"/>
              <a:t>Collection of separate, possibly heterogeneous, systems networked together</a:t>
            </a:r>
          </a:p>
          <a:p>
            <a:pPr lvl="2"/>
            <a:r>
              <a:rPr lang="en-US" altLang="en-US" b="1">
                <a:solidFill>
                  <a:srgbClr val="3366FF"/>
                </a:solidFill>
              </a:rPr>
              <a:t>Network</a:t>
            </a:r>
            <a:r>
              <a:rPr lang="en-US" altLang="en-US"/>
              <a:t> is a communications path, </a:t>
            </a:r>
            <a:r>
              <a:rPr lang="en-US" altLang="en-US" b="1">
                <a:solidFill>
                  <a:srgbClr val="3366FF"/>
                </a:solidFill>
              </a:rPr>
              <a:t>TCP/IP </a:t>
            </a:r>
            <a:r>
              <a:rPr lang="en-US" altLang="en-US"/>
              <a:t>most common</a:t>
            </a:r>
          </a:p>
          <a:p>
            <a:pPr lvl="3"/>
            <a:r>
              <a:rPr lang="en-US" altLang="en-US" b="1">
                <a:solidFill>
                  <a:srgbClr val="3366FF"/>
                </a:solidFill>
              </a:rPr>
              <a:t>Local Area Network </a:t>
            </a:r>
            <a:r>
              <a:rPr lang="en-US" altLang="en-US"/>
              <a:t>(</a:t>
            </a:r>
            <a:r>
              <a:rPr lang="en-US" altLang="en-US" b="1">
                <a:solidFill>
                  <a:srgbClr val="3366FF"/>
                </a:solidFill>
              </a:rPr>
              <a:t>LAN</a:t>
            </a:r>
            <a:r>
              <a:rPr lang="en-US" altLang="en-US"/>
              <a:t>)</a:t>
            </a:r>
          </a:p>
          <a:p>
            <a:pPr lvl="3"/>
            <a:r>
              <a:rPr lang="en-US" altLang="en-US" b="1">
                <a:solidFill>
                  <a:srgbClr val="3366FF"/>
                </a:solidFill>
              </a:rPr>
              <a:t>Wide Area Network </a:t>
            </a:r>
            <a:r>
              <a:rPr lang="en-US" altLang="en-US"/>
              <a:t>(</a:t>
            </a:r>
            <a:r>
              <a:rPr lang="en-US" altLang="en-US" b="1">
                <a:solidFill>
                  <a:srgbClr val="3366FF"/>
                </a:solidFill>
              </a:rPr>
              <a:t>WAN</a:t>
            </a:r>
            <a:r>
              <a:rPr lang="en-US" altLang="en-US"/>
              <a:t>)</a:t>
            </a:r>
          </a:p>
          <a:p>
            <a:pPr lvl="3"/>
            <a:r>
              <a:rPr lang="en-US" altLang="en-US" b="1">
                <a:solidFill>
                  <a:srgbClr val="3366FF"/>
                </a:solidFill>
              </a:rPr>
              <a:t>Metropolitan Area Network </a:t>
            </a:r>
            <a:r>
              <a:rPr lang="en-US" altLang="en-US"/>
              <a:t>(</a:t>
            </a:r>
            <a:r>
              <a:rPr lang="en-US" altLang="en-US" b="1">
                <a:solidFill>
                  <a:srgbClr val="3366FF"/>
                </a:solidFill>
              </a:rPr>
              <a:t>MAN</a:t>
            </a:r>
            <a:r>
              <a:rPr lang="en-US" altLang="en-US"/>
              <a:t>)</a:t>
            </a:r>
            <a:endParaRPr lang="en-US" altLang="en-US" b="1">
              <a:solidFill>
                <a:srgbClr val="3366FF"/>
              </a:solidFill>
            </a:endParaRPr>
          </a:p>
          <a:p>
            <a:pPr lvl="3"/>
            <a:r>
              <a:rPr lang="en-US" altLang="en-US" b="1">
                <a:solidFill>
                  <a:srgbClr val="3366FF"/>
                </a:solidFill>
              </a:rPr>
              <a:t>Personal Area Network </a:t>
            </a:r>
            <a:r>
              <a:rPr lang="en-US" altLang="en-US"/>
              <a:t>(</a:t>
            </a:r>
            <a:r>
              <a:rPr lang="en-US" altLang="en-US" b="1">
                <a:solidFill>
                  <a:srgbClr val="3366FF"/>
                </a:solidFill>
              </a:rPr>
              <a:t>PAN</a:t>
            </a:r>
            <a:r>
              <a:rPr lang="en-US" altLang="en-US"/>
              <a:t>)</a:t>
            </a:r>
          </a:p>
          <a:p>
            <a:pPr lvl="1"/>
            <a:r>
              <a:rPr lang="en-US" altLang="en-US" b="1">
                <a:solidFill>
                  <a:srgbClr val="3366FF"/>
                </a:solidFill>
              </a:rPr>
              <a:t>Network Operating System </a:t>
            </a:r>
            <a:r>
              <a:rPr lang="en-US" altLang="en-US"/>
              <a:t>provides features between systems across network</a:t>
            </a:r>
          </a:p>
          <a:p>
            <a:pPr lvl="2"/>
            <a:r>
              <a:rPr lang="en-US" altLang="en-US"/>
              <a:t>Communication scheme allows systems to exchange messages</a:t>
            </a:r>
          </a:p>
          <a:p>
            <a:pPr lvl="2"/>
            <a:r>
              <a:rPr lang="en-US" altLang="en-US"/>
              <a:t>Illusion of a single system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346369" cy="1030738"/>
          </a:xfrm>
        </p:spPr>
        <p:txBody>
          <a:bodyPr/>
          <a:lstStyle/>
          <a:p>
            <a:pPr marL="457200" lvl="1" indent="0">
              <a:buNone/>
            </a:pPr>
            <a:r>
              <a:rPr lang="en-US" altLang="en-US" sz="3200" dirty="0"/>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a:t>Most systems use a single general-purpose processor</a:t>
            </a:r>
          </a:p>
          <a:p>
            <a:pPr lvl="1"/>
            <a:r>
              <a:rPr lang="en-US" altLang="en-US"/>
              <a:t>Most systems have special-purpose processors as well</a:t>
            </a:r>
            <a:endParaRPr lang="en-US" altLang="en-US" sz="800"/>
          </a:p>
          <a:p>
            <a:r>
              <a:rPr lang="en-US" altLang="en-US" b="1">
                <a:solidFill>
                  <a:srgbClr val="3366FF"/>
                </a:solidFill>
              </a:rPr>
              <a:t>Multiprocessors</a:t>
            </a:r>
            <a:r>
              <a:rPr lang="en-US" altLang="en-US">
                <a:solidFill>
                  <a:srgbClr val="3366FF"/>
                </a:solidFill>
              </a:rPr>
              <a:t> </a:t>
            </a:r>
            <a:r>
              <a:rPr lang="en-US" altLang="en-US"/>
              <a:t>systems growing in use and importance</a:t>
            </a:r>
          </a:p>
          <a:p>
            <a:pPr lvl="1"/>
            <a:r>
              <a:rPr lang="en-US" altLang="en-US"/>
              <a:t>Also known as </a:t>
            </a:r>
            <a:r>
              <a:rPr lang="en-US" altLang="en-US" b="1">
                <a:solidFill>
                  <a:srgbClr val="3366FF"/>
                </a:solidFill>
              </a:rPr>
              <a:t>parallel systems</a:t>
            </a:r>
            <a:r>
              <a:rPr lang="en-US" altLang="en-US"/>
              <a:t>, </a:t>
            </a:r>
            <a:r>
              <a:rPr lang="en-US" altLang="en-US" b="1">
                <a:solidFill>
                  <a:srgbClr val="3366FF"/>
                </a:solidFill>
              </a:rPr>
              <a:t>tightly-coupled systems</a:t>
            </a:r>
          </a:p>
          <a:p>
            <a:pPr lvl="1"/>
            <a:r>
              <a:rPr lang="en-US" altLang="en-US"/>
              <a:t>Advantages include:</a:t>
            </a:r>
          </a:p>
          <a:p>
            <a:pPr marL="1200150" lvl="2" indent="-342900">
              <a:buFont typeface="Arial" panose="020B0604020202020204" pitchFamily="34" charset="0"/>
              <a:buAutoNum type="arabicPeriod"/>
            </a:pPr>
            <a:r>
              <a:rPr lang="en-US" altLang="en-US" b="1">
                <a:solidFill>
                  <a:srgbClr val="3366FF"/>
                </a:solidFill>
              </a:rPr>
              <a:t>Increased throughput</a:t>
            </a:r>
          </a:p>
          <a:p>
            <a:pPr marL="1200150" lvl="2" indent="-342900">
              <a:buFont typeface="Arial" panose="020B0604020202020204" pitchFamily="34" charset="0"/>
              <a:buAutoNum type="arabicPeriod"/>
            </a:pPr>
            <a:r>
              <a:rPr lang="en-US" altLang="en-US" b="1">
                <a:solidFill>
                  <a:srgbClr val="3366FF"/>
                </a:solidFill>
              </a:rPr>
              <a:t>Economy of scale</a:t>
            </a:r>
          </a:p>
          <a:p>
            <a:pPr marL="1200150" lvl="2" indent="-342900">
              <a:buFont typeface="Arial" panose="020B0604020202020204" pitchFamily="34" charset="0"/>
              <a:buAutoNum type="arabicPeriod"/>
            </a:pPr>
            <a:r>
              <a:rPr lang="en-US" altLang="en-US" b="1">
                <a:solidFill>
                  <a:srgbClr val="3366FF"/>
                </a:solidFill>
              </a:rPr>
              <a:t>Increased reliability </a:t>
            </a:r>
            <a:r>
              <a:rPr lang="en-US" altLang="en-US"/>
              <a:t>– graceful degradation or fault tolerance</a:t>
            </a:r>
          </a:p>
          <a:p>
            <a:pPr lvl="1"/>
            <a:r>
              <a:rPr lang="en-US" altLang="en-US"/>
              <a:t>Two types:</a:t>
            </a:r>
          </a:p>
          <a:p>
            <a:pPr marL="1200150" lvl="2" indent="-342900">
              <a:buFont typeface="Arial" panose="020B0604020202020204" pitchFamily="34" charset="0"/>
              <a:buAutoNum type="arabicPeriod"/>
            </a:pPr>
            <a:r>
              <a:rPr lang="en-US" altLang="en-US" b="1">
                <a:solidFill>
                  <a:srgbClr val="3366FF"/>
                </a:solidFill>
              </a:rPr>
              <a:t>Asymmetric Multiprocessing </a:t>
            </a:r>
            <a:r>
              <a:rPr lang="en-US" altLang="en-US"/>
              <a:t>– each processor is assigned a specie task.</a:t>
            </a:r>
          </a:p>
          <a:p>
            <a:pPr marL="1200150" lvl="2" indent="-342900">
              <a:buFont typeface="Arial" panose="020B0604020202020204" pitchFamily="34" charset="0"/>
              <a:buAutoNum type="arabicPeriod"/>
            </a:pPr>
            <a:r>
              <a:rPr lang="en-US" altLang="en-US" b="1">
                <a:solidFill>
                  <a:srgbClr val="3366FF"/>
                </a:solidFill>
              </a:rPr>
              <a:t>Symmetric Multiprocessing </a:t>
            </a:r>
            <a:r>
              <a:rPr lang="en-US" altLang="en-US"/>
              <a:t>– each processor performs all tasks</a:t>
            </a:r>
          </a:p>
          <a:p>
            <a:pPr marL="1200150" lvl="2" indent="-342900">
              <a:buFont typeface="Webdings" panose="05030102010509060703" pitchFamily="18" charset="2"/>
              <a:buNone/>
            </a:pPr>
            <a:endParaRPr lang="en-US" altLang="en-US">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5"/>
            <a:ext cx="7108825" cy="2682875"/>
          </a:xfrm>
        </p:spPr>
        <p:txBody>
          <a:bodyPr/>
          <a:lstStyle/>
          <a:p>
            <a:r>
              <a:rPr lang="en-US" altLang="en-US" sz="1800" dirty="0"/>
              <a:t>Multi-chip and </a:t>
            </a:r>
            <a:r>
              <a:rPr lang="en-US" altLang="en-US" sz="1800" b="1" dirty="0">
                <a:solidFill>
                  <a:srgbClr val="3366FF"/>
                </a:solidFill>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a:t>Like multiprocessor systems, but multiple systems working together</a:t>
            </a:r>
          </a:p>
          <a:p>
            <a:pPr lvl="1"/>
            <a:r>
              <a:rPr lang="en-US" altLang="en-US"/>
              <a:t>Usually sharing storage via a </a:t>
            </a:r>
            <a:r>
              <a:rPr lang="en-US" altLang="en-US" b="1">
                <a:solidFill>
                  <a:srgbClr val="3366FF"/>
                </a:solidFill>
              </a:rPr>
              <a:t>storage-area network (SAN)</a:t>
            </a:r>
          </a:p>
          <a:p>
            <a:pPr lvl="1"/>
            <a:r>
              <a:rPr lang="en-US" altLang="en-US"/>
              <a:t>Provides a </a:t>
            </a:r>
            <a:r>
              <a:rPr lang="en-US" altLang="en-US" b="1">
                <a:solidFill>
                  <a:srgbClr val="3366FF"/>
                </a:solidFill>
              </a:rPr>
              <a:t>high-availability</a:t>
            </a:r>
            <a:r>
              <a:rPr lang="en-US" altLang="en-US" b="1"/>
              <a:t> </a:t>
            </a:r>
            <a:r>
              <a:rPr lang="en-US" altLang="en-US"/>
              <a:t>service which survives failures</a:t>
            </a:r>
          </a:p>
          <a:p>
            <a:pPr lvl="2"/>
            <a:r>
              <a:rPr lang="en-US" altLang="en-US" b="1">
                <a:solidFill>
                  <a:srgbClr val="3366FF"/>
                </a:solidFill>
              </a:rPr>
              <a:t>Asymmetric clustering</a:t>
            </a:r>
            <a:r>
              <a:rPr lang="en-US" altLang="en-US">
                <a:solidFill>
                  <a:srgbClr val="3366FF"/>
                </a:solidFill>
              </a:rPr>
              <a:t> </a:t>
            </a:r>
            <a:r>
              <a:rPr lang="en-US" altLang="en-US"/>
              <a:t>has one machine in hot-standby mode</a:t>
            </a:r>
          </a:p>
          <a:p>
            <a:pPr lvl="2"/>
            <a:r>
              <a:rPr lang="en-US" altLang="en-US" b="1">
                <a:solidFill>
                  <a:srgbClr val="3366FF"/>
                </a:solidFill>
              </a:rPr>
              <a:t>Symmetric clustering</a:t>
            </a:r>
            <a:r>
              <a:rPr lang="en-US" altLang="en-US">
                <a:solidFill>
                  <a:srgbClr val="3366FF"/>
                </a:solidFill>
              </a:rPr>
              <a:t> </a:t>
            </a:r>
            <a:r>
              <a:rPr lang="en-US" altLang="en-US"/>
              <a:t>has multiple nodes running applications, monitoring each other</a:t>
            </a:r>
          </a:p>
          <a:p>
            <a:pPr lvl="1"/>
            <a:r>
              <a:rPr lang="en-US" altLang="en-US"/>
              <a:t>Some clusters are for </a:t>
            </a:r>
            <a:r>
              <a:rPr lang="en-US" altLang="en-US" b="1">
                <a:solidFill>
                  <a:srgbClr val="3366FF"/>
                </a:solidFill>
              </a:rPr>
              <a:t>high-performance computing (HPC)</a:t>
            </a:r>
          </a:p>
          <a:p>
            <a:pPr lvl="2"/>
            <a:r>
              <a:rPr lang="en-US" altLang="en-US"/>
              <a:t>Applications must be written to use </a:t>
            </a:r>
            <a:r>
              <a:rPr lang="en-US" altLang="en-US" b="1">
                <a:solidFill>
                  <a:srgbClr val="3366FF"/>
                </a:solidFill>
              </a:rPr>
              <a:t>parallelization</a:t>
            </a:r>
          </a:p>
          <a:p>
            <a:pPr lvl="1"/>
            <a:r>
              <a:rPr lang="en-US" altLang="en-US"/>
              <a:t>Some have</a:t>
            </a:r>
            <a:r>
              <a:rPr lang="en-US" altLang="en-US" b="1">
                <a:solidFill>
                  <a:srgbClr val="3366FF"/>
                </a:solidFill>
              </a:rPr>
              <a:t> distributed lock manager </a:t>
            </a:r>
            <a:r>
              <a:rPr lang="en-US" altLang="en-US"/>
              <a:t>(</a:t>
            </a:r>
            <a:r>
              <a:rPr lang="en-US" altLang="en-US" b="1">
                <a:solidFill>
                  <a:srgbClr val="3366FF"/>
                </a:solidFill>
              </a:rPr>
              <a:t>DLM</a:t>
            </a:r>
            <a:r>
              <a:rPr lang="en-US" altLang="en-US"/>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705600" cy="1030738"/>
          </a:xfrm>
        </p:spPr>
        <p:txBody>
          <a:bodyPr/>
          <a:lstStyle/>
          <a:p>
            <a:pPr marL="457200" lvl="1" indent="0">
              <a:buNone/>
            </a:pPr>
            <a:r>
              <a:rPr lang="en-US" altLang="en-US" sz="3200" dirty="0"/>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Pear-to-Pear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3366FF"/>
                </a:solidFill>
              </a:rPr>
              <a:t>Portals</a:t>
            </a:r>
            <a:r>
              <a:rPr lang="en-US" altLang="en-US" dirty="0"/>
              <a:t> provide web access to internal systems</a:t>
            </a:r>
          </a:p>
          <a:p>
            <a:r>
              <a:rPr lang="en-US" altLang="en-US" b="1" dirty="0">
                <a:solidFill>
                  <a:srgbClr val="3366FF"/>
                </a:solidFill>
              </a:rPr>
              <a:t>Network computers </a:t>
            </a:r>
            <a:r>
              <a:rPr lang="en-US" altLang="en-US" dirty="0"/>
              <a:t>(</a:t>
            </a:r>
            <a:r>
              <a:rPr lang="en-US" altLang="en-US" b="1" dirty="0">
                <a:solidFill>
                  <a:srgbClr val="3366FF"/>
                </a:solidFill>
              </a:rPr>
              <a:t>thin clients</a:t>
            </a:r>
            <a:r>
              <a:rPr lang="en-US" altLang="en-US" dirty="0"/>
              <a:t>) are like Web terminals</a:t>
            </a:r>
          </a:p>
          <a:p>
            <a:r>
              <a:rPr lang="en-US" altLang="en-US" dirty="0"/>
              <a:t>Mobile computers interconnect via </a:t>
            </a:r>
            <a:r>
              <a:rPr lang="en-US" altLang="en-US" b="1" dirty="0">
                <a:solidFill>
                  <a:srgbClr val="3366FF"/>
                </a:solidFill>
              </a:rPr>
              <a:t>wireless networks</a:t>
            </a:r>
          </a:p>
          <a:p>
            <a:r>
              <a:rPr lang="en-US" altLang="en-US" dirty="0"/>
              <a:t>Networking becoming ubiquitous – even home systems use </a:t>
            </a:r>
            <a:r>
              <a:rPr lang="en-US" altLang="en-US" b="1" dirty="0">
                <a:solidFill>
                  <a:srgbClr val="3366FF"/>
                </a:solidFill>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3366FF"/>
                </a:solidFill>
              </a:rPr>
              <a:t>Apple iOS </a:t>
            </a:r>
            <a:r>
              <a:rPr lang="en-US" altLang="en-US" dirty="0"/>
              <a:t>and </a:t>
            </a:r>
            <a:r>
              <a:rPr lang="en-US" altLang="en-US" b="1" dirty="0">
                <a:solidFill>
                  <a:srgbClr val="3366FF"/>
                </a:solidFill>
              </a:rPr>
              <a:t>Google Android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a:t>Client-Server Computing</a:t>
            </a:r>
          </a:p>
          <a:p>
            <a:pPr lvl="1">
              <a:lnSpc>
                <a:spcPct val="90000"/>
              </a:lnSpc>
              <a:buSzPct val="80000"/>
            </a:pPr>
            <a:r>
              <a:rPr lang="en-US" altLang="en-US"/>
              <a:t>Dumb terminals supplanted by smart PCs</a:t>
            </a:r>
          </a:p>
          <a:p>
            <a:pPr lvl="1">
              <a:lnSpc>
                <a:spcPct val="90000"/>
              </a:lnSpc>
              <a:buSzPct val="80000"/>
            </a:pPr>
            <a:r>
              <a:rPr lang="en-US" altLang="en-US"/>
              <a:t>Many systems now </a:t>
            </a:r>
            <a:r>
              <a:rPr lang="en-US" altLang="en-US" b="1">
                <a:solidFill>
                  <a:srgbClr val="3366FF"/>
                </a:solidFill>
              </a:rPr>
              <a:t>servers</a:t>
            </a:r>
            <a:r>
              <a:rPr lang="en-US" altLang="en-US"/>
              <a:t>, responding to requests generated by </a:t>
            </a:r>
            <a:r>
              <a:rPr lang="en-US" altLang="en-US" b="1">
                <a:solidFill>
                  <a:srgbClr val="3366FF"/>
                </a:solidFill>
              </a:rPr>
              <a:t>clients</a:t>
            </a:r>
          </a:p>
          <a:p>
            <a:pPr lvl="2">
              <a:lnSpc>
                <a:spcPct val="90000"/>
              </a:lnSpc>
            </a:pPr>
            <a:r>
              <a:rPr lang="en-US" altLang="en-US" b="1">
                <a:solidFill>
                  <a:srgbClr val="3366FF"/>
                </a:solidFill>
              </a:rPr>
              <a:t>Compute-server system </a:t>
            </a:r>
            <a:r>
              <a:rPr lang="en-US" altLang="en-US"/>
              <a:t>provides an interface to client to request services (i.e., database)</a:t>
            </a:r>
          </a:p>
          <a:p>
            <a:pPr lvl="2">
              <a:lnSpc>
                <a:spcPct val="90000"/>
              </a:lnSpc>
            </a:pPr>
            <a:r>
              <a:rPr lang="en-US" altLang="en-US" b="1">
                <a:solidFill>
                  <a:srgbClr val="3366FF"/>
                </a:solidFill>
              </a:rPr>
              <a:t>File-server system </a:t>
            </a:r>
            <a:r>
              <a:rPr lang="en-US" altLang="en-US"/>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a:t>Another model of distributed system</a:t>
            </a:r>
          </a:p>
          <a:p>
            <a:r>
              <a:rPr lang="en-US" altLang="en-US"/>
              <a:t>P2P does not distinguish clients and servers</a:t>
            </a:r>
          </a:p>
          <a:p>
            <a:pPr lvl="1"/>
            <a:r>
              <a:rPr lang="en-US" altLang="en-US"/>
              <a:t>Instead all nodes are considered peers</a:t>
            </a:r>
          </a:p>
          <a:p>
            <a:pPr lvl="1"/>
            <a:r>
              <a:rPr lang="en-US" altLang="en-US"/>
              <a:t>May each act as client, server or both</a:t>
            </a:r>
          </a:p>
          <a:p>
            <a:pPr lvl="1"/>
            <a:r>
              <a:rPr lang="en-US" altLang="en-US"/>
              <a:t>Node must join P2P network</a:t>
            </a:r>
          </a:p>
          <a:p>
            <a:pPr lvl="2"/>
            <a:r>
              <a:rPr lang="en-US" altLang="en-US"/>
              <a:t>Registers its service with central lookup service on network, or</a:t>
            </a:r>
          </a:p>
          <a:p>
            <a:pPr lvl="2"/>
            <a:r>
              <a:rPr lang="en-US" altLang="en-US"/>
              <a:t>Broadcast request for service and respond to requests for service via </a:t>
            </a:r>
            <a:r>
              <a:rPr lang="en-US" altLang="en-US" b="1" i="1"/>
              <a:t>discovery protocol</a:t>
            </a:r>
          </a:p>
          <a:p>
            <a:pPr lvl="1"/>
            <a:r>
              <a:rPr lang="en-US" altLang="en-US"/>
              <a:t>Examples include</a:t>
            </a:r>
            <a:r>
              <a:rPr lang="en-US" altLang="en-US" i="1"/>
              <a:t> </a:t>
            </a:r>
            <a:r>
              <a:rPr lang="en-US" altLang="en-US"/>
              <a:t>Napster</a:t>
            </a:r>
            <a:r>
              <a:rPr lang="en-US" altLang="en-US" i="1"/>
              <a:t> </a:t>
            </a:r>
            <a:r>
              <a:rPr lang="en-US" altLang="en-US"/>
              <a:t>and</a:t>
            </a:r>
            <a:r>
              <a:rPr lang="en-US" altLang="en-US" i="1"/>
              <a:t> </a:t>
            </a:r>
            <a:r>
              <a:rPr lang="en-US" altLang="en-US"/>
              <a:t>Gnutella</a:t>
            </a:r>
            <a:r>
              <a:rPr lang="en-US" altLang="en-US" i="1"/>
              <a:t>, </a:t>
            </a:r>
            <a:r>
              <a:rPr lang="en-US" altLang="en-US" b="1">
                <a:solidFill>
                  <a:srgbClr val="3366FF"/>
                </a:solidFill>
              </a:rPr>
              <a:t>Voice over IP </a:t>
            </a:r>
            <a:r>
              <a:rPr lang="en-US" altLang="en-US"/>
              <a:t>(</a:t>
            </a:r>
            <a:r>
              <a:rPr lang="en-US" altLang="en-US" b="1">
                <a:solidFill>
                  <a:srgbClr val="3366FF"/>
                </a:solidFill>
              </a:rPr>
              <a:t>VoIP</a:t>
            </a:r>
            <a:r>
              <a:rPr lang="en-US" altLang="en-US"/>
              <a:t>)</a:t>
            </a:r>
            <a:r>
              <a:rPr lang="en-US" altLang="en-US" i="1"/>
              <a:t> </a:t>
            </a:r>
            <a:r>
              <a:rPr lang="en-US" altLang="en-US"/>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dirty="0">
                <a:solidFill>
                  <a:srgbClr val="3366FF"/>
                </a:solidFill>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dirty="0">
                <a:solidFill>
                  <a:srgbClr val="3366FF"/>
                </a:solidFill>
              </a:rPr>
              <a:t>Public cloud </a:t>
            </a:r>
            <a:r>
              <a:rPr lang="en-US" altLang="en-US" dirty="0"/>
              <a:t>– available via Internet to anyone willing to pay</a:t>
            </a:r>
          </a:p>
          <a:p>
            <a:pPr lvl="1"/>
            <a:r>
              <a:rPr lang="en-US" altLang="en-US" b="1" dirty="0">
                <a:solidFill>
                  <a:srgbClr val="3366FF"/>
                </a:solidFill>
              </a:rPr>
              <a:t>Private cloud </a:t>
            </a:r>
            <a:r>
              <a:rPr lang="en-US" altLang="en-US" dirty="0"/>
              <a:t>– run by a company for the company’s own use</a:t>
            </a:r>
          </a:p>
          <a:p>
            <a:pPr lvl="1"/>
            <a:r>
              <a:rPr lang="en-US" altLang="en-US" b="1" dirty="0">
                <a:solidFill>
                  <a:srgbClr val="3366FF"/>
                </a:solidFill>
              </a:rPr>
              <a:t>Hybrid cloud </a:t>
            </a:r>
            <a:r>
              <a:rPr lang="en-US" altLang="en-US" dirty="0"/>
              <a:t>– includes both public and private cloud components</a:t>
            </a:r>
          </a:p>
          <a:p>
            <a:pPr lvl="1"/>
            <a:r>
              <a:rPr lang="en-US" altLang="en-US" dirty="0"/>
              <a:t>Software as a Service (</a:t>
            </a:r>
            <a:r>
              <a:rPr lang="en-US" altLang="en-US" b="1" dirty="0">
                <a:solidFill>
                  <a:srgbClr val="3366FF"/>
                </a:solidFill>
              </a:rPr>
              <a:t>SaaS</a:t>
            </a:r>
            <a:r>
              <a:rPr lang="en-US" altLang="en-US" dirty="0"/>
              <a:t>) – one or more applications available via the Internet (i.e., word processor)</a:t>
            </a:r>
          </a:p>
          <a:p>
            <a:pPr lvl="1"/>
            <a:r>
              <a:rPr lang="en-US" altLang="en-US" dirty="0"/>
              <a:t>Platform as a Service (</a:t>
            </a:r>
            <a:r>
              <a:rPr lang="en-US" altLang="en-US" b="1" dirty="0">
                <a:solidFill>
                  <a:srgbClr val="3366FF"/>
                </a:solidFill>
              </a:rPr>
              <a:t>PaaS</a:t>
            </a:r>
            <a:r>
              <a:rPr lang="en-US" altLang="en-US" dirty="0"/>
              <a:t>) – software stack ready for application use via the Internet (i.e., a database server)</a:t>
            </a:r>
          </a:p>
          <a:p>
            <a:pPr lvl="1"/>
            <a:r>
              <a:rPr lang="en-US" altLang="en-US" dirty="0"/>
              <a:t>Infrastructure as a Service (</a:t>
            </a:r>
            <a:r>
              <a:rPr lang="en-US" altLang="en-US" b="1" dirty="0">
                <a:solidFill>
                  <a:srgbClr val="3366FF"/>
                </a:solidFill>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a:t>Real-time embedded systems most prevalent form of computers</a:t>
            </a:r>
          </a:p>
          <a:p>
            <a:pPr lvl="1"/>
            <a:r>
              <a:rPr lang="en-US" altLang="en-US"/>
              <a:t>Vary considerable, special purpose, limited purpose OS,  </a:t>
            </a:r>
            <a:r>
              <a:rPr lang="en-US" altLang="en-US" b="1">
                <a:solidFill>
                  <a:srgbClr val="3366FF"/>
                </a:solidFill>
              </a:rPr>
              <a:t>real-time OS</a:t>
            </a:r>
          </a:p>
          <a:p>
            <a:pPr lvl="1"/>
            <a:r>
              <a:rPr lang="en-US" altLang="en-US"/>
              <a:t>Use expanding</a:t>
            </a:r>
          </a:p>
          <a:p>
            <a:r>
              <a:rPr lang="en-US" altLang="en-US"/>
              <a:t>Many other special computing environments as well</a:t>
            </a:r>
          </a:p>
          <a:p>
            <a:pPr lvl="1"/>
            <a:r>
              <a:rPr lang="en-US" altLang="en-US"/>
              <a:t>Some have OSes, some perform tasks without an OS</a:t>
            </a:r>
          </a:p>
          <a:p>
            <a:r>
              <a:rPr lang="en-US" altLang="en-US"/>
              <a:t>Real-time OS has well-defined fixed time constraints</a:t>
            </a:r>
          </a:p>
          <a:p>
            <a:pPr lvl="1"/>
            <a:r>
              <a:rPr lang="en-US" altLang="en-US"/>
              <a:t>Processing </a:t>
            </a:r>
            <a:r>
              <a:rPr lang="en-US" altLang="en-US" b="1" i="1"/>
              <a:t>must</a:t>
            </a:r>
            <a:r>
              <a:rPr lang="en-US" altLang="en-US"/>
              <a:t> be done within constraint</a:t>
            </a:r>
          </a:p>
          <a:p>
            <a:pPr lvl="1"/>
            <a:r>
              <a:rPr lang="en-US" altLang="en-US"/>
              <a:t>Correct operation only if constraints met</a:t>
            </a:r>
          </a:p>
          <a:p>
            <a:pPr lvl="1"/>
            <a:endParaRPr lang="en-US" alt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1233488"/>
            <a:ext cx="7704137" cy="4530725"/>
          </a:xfrm>
        </p:spPr>
        <p:txBody>
          <a:bodyPr/>
          <a:lstStyle/>
          <a:p>
            <a:r>
              <a:rPr lang="en-US" altLang="en-US"/>
              <a:t>Operating systems made available in source-code format rather than just binary </a:t>
            </a:r>
            <a:r>
              <a:rPr lang="en-US" altLang="en-US" b="1">
                <a:solidFill>
                  <a:srgbClr val="3366FF"/>
                </a:solidFill>
              </a:rPr>
              <a:t>closed-source </a:t>
            </a:r>
            <a:r>
              <a:rPr lang="en-US" altLang="en-US"/>
              <a:t>and</a:t>
            </a:r>
            <a:r>
              <a:rPr lang="en-US" altLang="en-US" b="1">
                <a:solidFill>
                  <a:srgbClr val="3366FF"/>
                </a:solidFill>
              </a:rPr>
              <a:t> proprietary</a:t>
            </a:r>
            <a:endParaRPr lang="en-US" altLang="en-US" sz="800" b="1">
              <a:solidFill>
                <a:srgbClr val="3366FF"/>
              </a:solidFill>
            </a:endParaRPr>
          </a:p>
          <a:p>
            <a:r>
              <a:rPr lang="en-US" altLang="en-US"/>
              <a:t>Counter to the </a:t>
            </a:r>
            <a:r>
              <a:rPr lang="en-US" altLang="en-US" b="1">
                <a:solidFill>
                  <a:srgbClr val="3366FF"/>
                </a:solidFill>
              </a:rPr>
              <a:t>copy protection</a:t>
            </a:r>
            <a:r>
              <a:rPr lang="en-US" altLang="en-US">
                <a:solidFill>
                  <a:srgbClr val="3366FF"/>
                </a:solidFill>
              </a:rPr>
              <a:t> </a:t>
            </a:r>
            <a:r>
              <a:rPr lang="en-US" altLang="en-US">
                <a:solidFill>
                  <a:srgbClr val="000000"/>
                </a:solidFill>
              </a:rPr>
              <a:t>and </a:t>
            </a:r>
            <a:r>
              <a:rPr lang="en-US" altLang="en-US" b="1">
                <a:solidFill>
                  <a:srgbClr val="3366FF"/>
                </a:solidFill>
              </a:rPr>
              <a:t>Digital Rights Management (DRM)</a:t>
            </a:r>
            <a:r>
              <a:rPr lang="en-US" altLang="en-US">
                <a:solidFill>
                  <a:srgbClr val="3366FF"/>
                </a:solidFill>
              </a:rPr>
              <a:t> </a:t>
            </a:r>
            <a:r>
              <a:rPr lang="en-US" altLang="en-US">
                <a:solidFill>
                  <a:srgbClr val="000000"/>
                </a:solidFill>
              </a:rPr>
              <a:t>movement</a:t>
            </a:r>
            <a:endParaRPr lang="en-US" altLang="en-US" sz="800">
              <a:solidFill>
                <a:srgbClr val="000000"/>
              </a:solidFill>
            </a:endParaRPr>
          </a:p>
          <a:p>
            <a:r>
              <a:rPr lang="en-US" altLang="en-US">
                <a:solidFill>
                  <a:srgbClr val="000000"/>
                </a:solidFill>
              </a:rPr>
              <a:t>Started by </a:t>
            </a:r>
            <a:r>
              <a:rPr lang="en-US" altLang="en-US" b="1">
                <a:solidFill>
                  <a:srgbClr val="3366FF"/>
                </a:solidFill>
              </a:rPr>
              <a:t>Free Software Foundation (FSF)</a:t>
            </a:r>
            <a:r>
              <a:rPr lang="en-US" altLang="en-US">
                <a:solidFill>
                  <a:srgbClr val="000000"/>
                </a:solidFill>
              </a:rPr>
              <a:t>, which has </a:t>
            </a:r>
            <a:r>
              <a:rPr lang="ja-JP" altLang="en-US">
                <a:solidFill>
                  <a:srgbClr val="000000"/>
                </a:solidFill>
              </a:rPr>
              <a:t>“</a:t>
            </a:r>
            <a:r>
              <a:rPr lang="en-US" altLang="ja-JP">
                <a:solidFill>
                  <a:srgbClr val="000000"/>
                </a:solidFill>
              </a:rPr>
              <a:t>copyleft</a:t>
            </a:r>
            <a:r>
              <a:rPr lang="ja-JP" altLang="en-US">
                <a:solidFill>
                  <a:srgbClr val="000000"/>
                </a:solidFill>
              </a:rPr>
              <a:t>”</a:t>
            </a:r>
            <a:r>
              <a:rPr lang="en-US" altLang="ja-JP">
                <a:solidFill>
                  <a:srgbClr val="000000"/>
                </a:solidFill>
              </a:rPr>
              <a:t> </a:t>
            </a:r>
            <a:r>
              <a:rPr lang="en-US" altLang="ja-JP" b="1">
                <a:solidFill>
                  <a:srgbClr val="3366FF"/>
                </a:solidFill>
              </a:rPr>
              <a:t>GNU Public License (GPL)</a:t>
            </a:r>
          </a:p>
          <a:p>
            <a:pPr lvl="1"/>
            <a:r>
              <a:rPr lang="en-US" altLang="en-US" sz="1600"/>
              <a:t>Free software and open-source software are two different ideas championed by different groups of people</a:t>
            </a:r>
          </a:p>
          <a:p>
            <a:pPr lvl="2"/>
            <a:r>
              <a:rPr lang="en-US" altLang="en-US" sz="1600">
                <a:solidFill>
                  <a:srgbClr val="663300"/>
                </a:solidFill>
              </a:rPr>
              <a:t>http://gnu.org/philosophy/open-source-misses-the-point.html/</a:t>
            </a:r>
            <a:endParaRPr lang="en-US" altLang="en-US" sz="1600" b="1">
              <a:solidFill>
                <a:srgbClr val="663300"/>
              </a:solidFill>
            </a:endParaRPr>
          </a:p>
          <a:p>
            <a:r>
              <a:rPr lang="en-US" altLang="en-US">
                <a:solidFill>
                  <a:srgbClr val="000000"/>
                </a:solidFill>
              </a:rPr>
              <a:t>Examples include </a:t>
            </a:r>
            <a:r>
              <a:rPr lang="en-US" altLang="en-US" b="1">
                <a:solidFill>
                  <a:srgbClr val="3366FF"/>
                </a:solidFill>
              </a:rPr>
              <a:t>GNU/Linux</a:t>
            </a:r>
            <a:r>
              <a:rPr lang="en-US" altLang="en-US"/>
              <a:t> and </a:t>
            </a:r>
            <a:r>
              <a:rPr lang="en-US" altLang="en-US" b="1">
                <a:solidFill>
                  <a:srgbClr val="3366FF"/>
                </a:solidFill>
              </a:rPr>
              <a:t>BSD UNIX</a:t>
            </a:r>
            <a:r>
              <a:rPr lang="en-US" altLang="en-US">
                <a:solidFill>
                  <a:srgbClr val="3366FF"/>
                </a:solidFill>
              </a:rPr>
              <a:t> </a:t>
            </a:r>
            <a:r>
              <a:rPr lang="en-US" altLang="en-US">
                <a:solidFill>
                  <a:srgbClr val="000000"/>
                </a:solidFill>
              </a:rPr>
              <a:t>(including core of </a:t>
            </a:r>
            <a:r>
              <a:rPr lang="en-US" altLang="en-US" b="1">
                <a:solidFill>
                  <a:srgbClr val="3366FF"/>
                </a:solidFill>
              </a:rPr>
              <a:t>Mac OS X</a:t>
            </a:r>
            <a:r>
              <a:rPr lang="en-US" altLang="en-US">
                <a:solidFill>
                  <a:srgbClr val="000000"/>
                </a:solidFill>
              </a:rPr>
              <a:t>), and many more</a:t>
            </a:r>
          </a:p>
          <a:p>
            <a:r>
              <a:rPr lang="en-US" altLang="en-US">
                <a:solidFill>
                  <a:srgbClr val="000000"/>
                </a:solidFill>
              </a:rPr>
              <a:t>Can use VMM like VMware Player (Free on Windows), Virtualbox (open source and free on many platforms - </a:t>
            </a:r>
            <a:r>
              <a:rPr lang="en-US" altLang="en-US"/>
              <a:t>http://www.virtualbox.com) </a:t>
            </a:r>
          </a:p>
          <a:p>
            <a:pPr lvl="1"/>
            <a:r>
              <a:rPr lang="en-US" altLang="en-US">
                <a:solidFill>
                  <a:srgbClr val="000000"/>
                </a:solidFill>
              </a:rPr>
              <a:t>Use to run guest operating systems for exploration</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188065739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buFont typeface="Monotype Sorts" charset="0"/>
              <a:buChar char="n"/>
              <a:defRPr/>
            </a:pPr>
            <a:r>
              <a:rPr lang="en-US" dirty="0">
                <a:ea typeface="ＭＳ Ｐゴシック" charset="-128"/>
              </a:rPr>
              <a:t>Many similar to standard programming data structures</a:t>
            </a:r>
          </a:p>
          <a:p>
            <a:pPr>
              <a:buFont typeface="Monotype Sorts" charset="0"/>
              <a:buChar char="n"/>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3366FF"/>
                </a:solidFill>
              </a:rPr>
              <a:t>Bootstrap program</a:t>
            </a:r>
            <a:r>
              <a:rPr lang="en-US" altLang="en-US" dirty="0">
                <a:solidFill>
                  <a:srgbClr val="3366FF"/>
                </a:solidFill>
              </a:rPr>
              <a:t> </a:t>
            </a:r>
            <a:r>
              <a:rPr lang="en-US" altLang="en-US" dirty="0"/>
              <a:t>is loaded at power-up or reboot</a:t>
            </a:r>
          </a:p>
          <a:p>
            <a:pPr lvl="1"/>
            <a:r>
              <a:rPr lang="en-US" altLang="en-US" dirty="0"/>
              <a:t>Typically stored in ROM or EPROM, generally known as </a:t>
            </a:r>
            <a:r>
              <a:rPr lang="en-US" altLang="en-US" b="1" dirty="0">
                <a:solidFill>
                  <a:srgbClr val="3366FF"/>
                </a:solidFill>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4284892011"/>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9490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a:t>Depends on the point of view</a:t>
            </a:r>
          </a:p>
          <a:p>
            <a:r>
              <a:rPr lang="en-US" altLang="en-US"/>
              <a:t>Users want convenience, </a:t>
            </a:r>
            <a:r>
              <a:rPr lang="en-US" altLang="en-US" b="1">
                <a:solidFill>
                  <a:srgbClr val="3366FF"/>
                </a:solidFill>
              </a:rPr>
              <a:t>ease</a:t>
            </a:r>
            <a:r>
              <a:rPr lang="en-US" altLang="en-US">
                <a:solidFill>
                  <a:srgbClr val="3366FF"/>
                </a:solidFill>
              </a:rPr>
              <a:t> </a:t>
            </a:r>
            <a:r>
              <a:rPr lang="en-US" altLang="en-US" b="1">
                <a:solidFill>
                  <a:srgbClr val="3366FF"/>
                </a:solidFill>
              </a:rPr>
              <a:t>of</a:t>
            </a:r>
            <a:r>
              <a:rPr lang="en-US" altLang="en-US">
                <a:solidFill>
                  <a:srgbClr val="3366FF"/>
                </a:solidFill>
              </a:rPr>
              <a:t> </a:t>
            </a:r>
            <a:r>
              <a:rPr lang="en-US" altLang="en-US" b="1">
                <a:solidFill>
                  <a:srgbClr val="3366FF"/>
                </a:solidFill>
              </a:rPr>
              <a:t>use </a:t>
            </a:r>
            <a:r>
              <a:rPr lang="en-US" altLang="en-US"/>
              <a:t>and</a:t>
            </a:r>
            <a:r>
              <a:rPr lang="en-US" altLang="en-US" b="1">
                <a:solidFill>
                  <a:srgbClr val="3366FF"/>
                </a:solidFill>
              </a:rPr>
              <a:t> good performance </a:t>
            </a:r>
          </a:p>
          <a:p>
            <a:pPr lvl="1"/>
            <a:r>
              <a:rPr lang="en-US" altLang="en-US"/>
              <a:t>Don</a:t>
            </a:r>
            <a:r>
              <a:rPr lang="ja-JP" altLang="en-US"/>
              <a:t>’</a:t>
            </a:r>
            <a:r>
              <a:rPr lang="en-US" altLang="ja-JP"/>
              <a:t>t care about </a:t>
            </a:r>
            <a:r>
              <a:rPr lang="en-US" altLang="ja-JP" b="1">
                <a:solidFill>
                  <a:srgbClr val="3366FF"/>
                </a:solidFill>
              </a:rPr>
              <a:t>resource</a:t>
            </a:r>
            <a:r>
              <a:rPr lang="en-US" altLang="ja-JP">
                <a:solidFill>
                  <a:srgbClr val="3366FF"/>
                </a:solidFill>
              </a:rPr>
              <a:t> </a:t>
            </a:r>
            <a:r>
              <a:rPr lang="en-US" altLang="ja-JP" b="1">
                <a:solidFill>
                  <a:srgbClr val="3366FF"/>
                </a:solidFill>
              </a:rPr>
              <a:t>utilization</a:t>
            </a:r>
          </a:p>
          <a:p>
            <a:r>
              <a:rPr lang="en-US" altLang="en-US"/>
              <a:t>But shared computer such as </a:t>
            </a:r>
            <a:r>
              <a:rPr lang="en-US" altLang="en-US" b="1">
                <a:solidFill>
                  <a:srgbClr val="3366FF"/>
                </a:solidFill>
              </a:rPr>
              <a:t>mainframe</a:t>
            </a:r>
            <a:r>
              <a:rPr lang="en-US" altLang="en-US"/>
              <a:t> or </a:t>
            </a:r>
            <a:r>
              <a:rPr lang="en-US" altLang="en-US" b="1">
                <a:solidFill>
                  <a:srgbClr val="3366FF"/>
                </a:solidFill>
              </a:rPr>
              <a:t>minicomputer</a:t>
            </a:r>
            <a:r>
              <a:rPr lang="en-US" altLang="en-US"/>
              <a:t> must keep all users happy</a:t>
            </a:r>
          </a:p>
          <a:p>
            <a:pPr lvl="1"/>
            <a:r>
              <a:rPr lang="en-US" altLang="en-US"/>
              <a:t>Operating system is a </a:t>
            </a:r>
            <a:r>
              <a:rPr lang="en-US" altLang="en-US" b="1">
                <a:solidFill>
                  <a:srgbClr val="3366FF"/>
                </a:solidFill>
              </a:rPr>
              <a:t>resource allocator</a:t>
            </a:r>
            <a:r>
              <a:rPr lang="en-US" altLang="en-US"/>
              <a:t> and </a:t>
            </a:r>
            <a:r>
              <a:rPr lang="en-US" altLang="en-US" b="1">
                <a:solidFill>
                  <a:srgbClr val="3366FF"/>
                </a:solidFill>
              </a:rPr>
              <a:t>control program </a:t>
            </a:r>
            <a:r>
              <a:rPr lang="en-US" altLang="en-US"/>
              <a:t>making efficient use of HW and managing execution of user programs</a:t>
            </a:r>
          </a:p>
          <a:p>
            <a:r>
              <a:rPr lang="en-US" altLang="en-US"/>
              <a:t>Users of dedicate systems such as </a:t>
            </a:r>
            <a:r>
              <a:rPr lang="en-US" altLang="en-US" b="1">
                <a:solidFill>
                  <a:srgbClr val="3366FF"/>
                </a:solidFill>
              </a:rPr>
              <a:t>workstations</a:t>
            </a:r>
            <a:r>
              <a:rPr lang="en-US" altLang="en-US"/>
              <a:t> have dedicated resources but frequently use shared resources from </a:t>
            </a:r>
            <a:r>
              <a:rPr lang="en-US" altLang="en-US" b="1">
                <a:solidFill>
                  <a:srgbClr val="3366FF"/>
                </a:solidFill>
              </a:rPr>
              <a:t>servers</a:t>
            </a:r>
          </a:p>
          <a:p>
            <a:r>
              <a:rPr lang="en-US" altLang="en-US">
                <a:solidFill>
                  <a:srgbClr val="000000"/>
                </a:solidFill>
              </a:rPr>
              <a:t>Mobile devices like smartphones and tables are resource poor,  optimized for usability and battery life</a:t>
            </a:r>
          </a:p>
          <a:p>
            <a:pPr lvl="1"/>
            <a:r>
              <a:rPr lang="en-US" altLang="en-US">
                <a:solidFill>
                  <a:srgbClr val="000000"/>
                </a:solidFill>
              </a:rPr>
              <a:t>Mobile user interfaces such as touch screens, voice recognition</a:t>
            </a:r>
          </a:p>
          <a:p>
            <a:r>
              <a:rPr lang="en-US" altLang="en-US">
                <a:solidFill>
                  <a:srgbClr val="000000"/>
                </a:solidFill>
              </a:rPr>
              <a:t>Some computers have little or no user interface, such as embedded computers in devices and automobiles</a:t>
            </a:r>
          </a:p>
          <a:p>
            <a:pPr lvl="1"/>
            <a:r>
              <a:rPr lang="en-US" altLang="en-US">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10512</TotalTime>
  <Words>4333</Words>
  <Application>Microsoft Office PowerPoint</Application>
  <PresentationFormat>On-screen Show (4:3)</PresentationFormat>
  <Paragraphs>524</Paragraphs>
  <Slides>75</Slides>
  <Notes>62</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75</vt:i4>
      </vt:variant>
    </vt:vector>
  </HeadingPairs>
  <TitlesOfParts>
    <vt:vector size="84" baseType="lpstr">
      <vt:lpstr>Arial</vt:lpstr>
      <vt:lpstr>Courier New</vt:lpstr>
      <vt:lpstr>Helvetica</vt:lpstr>
      <vt:lpstr>Monotype Sorts</vt:lpstr>
      <vt:lpstr>Times New Roman</vt:lpstr>
      <vt:lpstr>Verdana</vt:lpstr>
      <vt:lpstr>Webdings</vt:lpstr>
      <vt:lpstr>Wingdings</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End of Chapter 1</vt:lpstr>
      <vt:lpstr>Kernel Data Structures</vt:lpstr>
      <vt:lpstr>Kernel Data Structures</vt:lpstr>
      <vt:lpstr>Kernel Data Structures</vt:lpstr>
      <vt:lpstr>Computer Startup</vt:lpstr>
      <vt:lpstr>Characteristics of Various Types of Storage</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239</cp:revision>
  <cp:lastPrinted>2001-06-14T13:58:17Z</cp:lastPrinted>
  <dcterms:created xsi:type="dcterms:W3CDTF">2011-01-13T23:43:38Z</dcterms:created>
  <dcterms:modified xsi:type="dcterms:W3CDTF">2020-01-20T13:36:05Z</dcterms:modified>
</cp:coreProperties>
</file>

<file path=docProps/thumbnail.jpeg>
</file>